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6"/>
  </p:notesMasterIdLst>
  <p:handoutMasterIdLst>
    <p:handoutMasterId r:id="rId47"/>
  </p:handoutMasterIdLst>
  <p:sldIdLst>
    <p:sldId id="270" r:id="rId2"/>
    <p:sldId id="372" r:id="rId3"/>
    <p:sldId id="369" r:id="rId4"/>
    <p:sldId id="302" r:id="rId5"/>
    <p:sldId id="305" r:id="rId6"/>
    <p:sldId id="307" r:id="rId7"/>
    <p:sldId id="337" r:id="rId8"/>
    <p:sldId id="323" r:id="rId9"/>
    <p:sldId id="290" r:id="rId10"/>
    <p:sldId id="339" r:id="rId11"/>
    <p:sldId id="380" r:id="rId12"/>
    <p:sldId id="293" r:id="rId13"/>
    <p:sldId id="351" r:id="rId14"/>
    <p:sldId id="350" r:id="rId15"/>
    <p:sldId id="309" r:id="rId16"/>
    <p:sldId id="311" r:id="rId17"/>
    <p:sldId id="349" r:id="rId18"/>
    <p:sldId id="310" r:id="rId19"/>
    <p:sldId id="352" r:id="rId20"/>
    <p:sldId id="358" r:id="rId21"/>
    <p:sldId id="353" r:id="rId22"/>
    <p:sldId id="388" r:id="rId23"/>
    <p:sldId id="354" r:id="rId24"/>
    <p:sldId id="389" r:id="rId25"/>
    <p:sldId id="375" r:id="rId26"/>
    <p:sldId id="376" r:id="rId27"/>
    <p:sldId id="385" r:id="rId28"/>
    <p:sldId id="379" r:id="rId29"/>
    <p:sldId id="362" r:id="rId30"/>
    <p:sldId id="363" r:id="rId31"/>
    <p:sldId id="390" r:id="rId32"/>
    <p:sldId id="373" r:id="rId33"/>
    <p:sldId id="378" r:id="rId34"/>
    <p:sldId id="377" r:id="rId35"/>
    <p:sldId id="360" r:id="rId36"/>
    <p:sldId id="387" r:id="rId37"/>
    <p:sldId id="386" r:id="rId38"/>
    <p:sldId id="371" r:id="rId39"/>
    <p:sldId id="382" r:id="rId40"/>
    <p:sldId id="383" r:id="rId41"/>
    <p:sldId id="384" r:id="rId42"/>
    <p:sldId id="381" r:id="rId43"/>
    <p:sldId id="365" r:id="rId44"/>
    <p:sldId id="367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33CC"/>
    <a:srgbClr val="6666FF"/>
    <a:srgbClr val="FF6600"/>
    <a:srgbClr val="009900"/>
    <a:srgbClr val="00CC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3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-1506" y="-96"/>
      </p:cViewPr>
      <p:guideLst>
        <p:guide orient="horz" pos="724"/>
        <p:guide orient="horz" pos="449"/>
        <p:guide pos="2880"/>
        <p:guide pos="74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93633925" cy="936339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954" b="1" i="0" u="none" strike="noStrike" baseline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Toe Pin 3 Profile
as of 6/25/2008</a:t>
            </a:r>
          </a:p>
        </c:rich>
      </c:tx>
      <c:layout>
        <c:manualLayout>
          <c:xMode val="edge"/>
          <c:yMode val="edge"/>
          <c:x val="0.45090909090909098"/>
          <c:y val="1.9607843137254902E-2"/>
        </c:manualLayout>
      </c:layout>
      <c:spPr>
        <a:noFill/>
        <a:ln w="16147">
          <a:noFill/>
        </a:ln>
      </c:spPr>
    </c:title>
    <c:plotArea>
      <c:layout>
        <c:manualLayout>
          <c:layoutTarget val="inner"/>
          <c:xMode val="edge"/>
          <c:yMode val="edge"/>
          <c:x val="0.33272727272727282"/>
          <c:y val="0.12418300653594772"/>
          <c:w val="0.36787878787878797"/>
          <c:h val="0.77254901960784339"/>
        </c:manualLayout>
      </c:layout>
      <c:scatterChart>
        <c:scatterStyle val="lineMarker"/>
        <c:ser>
          <c:idx val="0"/>
          <c:order val="0"/>
          <c:tx>
            <c:v>Toe Pin 3</c:v>
          </c:tx>
          <c:spPr>
            <a:ln w="8074">
              <a:solidFill>
                <a:srgbClr val="000080"/>
              </a:solidFill>
              <a:prstDash val="solid"/>
            </a:ln>
          </c:spPr>
          <c:marker>
            <c:symbol val="diamond"/>
            <c:size val="3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Sheet1!$J$3:$J$28</c:f>
              <c:numCache>
                <c:formatCode>General</c:formatCode>
                <c:ptCount val="26"/>
                <c:pt idx="0">
                  <c:v>-5.2</c:v>
                </c:pt>
                <c:pt idx="1">
                  <c:v>-3.66</c:v>
                </c:pt>
                <c:pt idx="2">
                  <c:v>-3.3</c:v>
                </c:pt>
                <c:pt idx="3">
                  <c:v>-2.74</c:v>
                </c:pt>
                <c:pt idx="4">
                  <c:v>-1.76</c:v>
                </c:pt>
                <c:pt idx="5">
                  <c:v>-0.52</c:v>
                </c:pt>
                <c:pt idx="6">
                  <c:v>0</c:v>
                </c:pt>
                <c:pt idx="7">
                  <c:v>0.72000000000000008</c:v>
                </c:pt>
                <c:pt idx="8">
                  <c:v>0.84000000000000008</c:v>
                </c:pt>
                <c:pt idx="9">
                  <c:v>1.8800000000000001</c:v>
                </c:pt>
                <c:pt idx="10">
                  <c:v>2.9499999999999997</c:v>
                </c:pt>
                <c:pt idx="11">
                  <c:v>4.1499999999999995</c:v>
                </c:pt>
                <c:pt idx="12">
                  <c:v>4.58</c:v>
                </c:pt>
                <c:pt idx="13">
                  <c:v>5.01</c:v>
                </c:pt>
                <c:pt idx="14">
                  <c:v>6.31</c:v>
                </c:pt>
                <c:pt idx="15">
                  <c:v>6.44</c:v>
                </c:pt>
                <c:pt idx="16">
                  <c:v>6.48</c:v>
                </c:pt>
                <c:pt idx="17">
                  <c:v>6.33</c:v>
                </c:pt>
                <c:pt idx="18">
                  <c:v>6.35</c:v>
                </c:pt>
                <c:pt idx="19">
                  <c:v>6.42</c:v>
                </c:pt>
                <c:pt idx="20">
                  <c:v>6.33</c:v>
                </c:pt>
                <c:pt idx="21">
                  <c:v>6.3599999999999994</c:v>
                </c:pt>
                <c:pt idx="22">
                  <c:v>6.2700000000000005</c:v>
                </c:pt>
                <c:pt idx="23">
                  <c:v>6.1499999999999995</c:v>
                </c:pt>
                <c:pt idx="24">
                  <c:v>6.09</c:v>
                </c:pt>
                <c:pt idx="25">
                  <c:v>6.42</c:v>
                </c:pt>
              </c:numCache>
            </c:numRef>
          </c:xVal>
          <c:yVal>
            <c:numRef>
              <c:f>Sheet1!$I$3:$I$28</c:f>
              <c:numCache>
                <c:formatCode>General</c:formatCode>
                <c:ptCount val="26"/>
                <c:pt idx="0">
                  <c:v>-3.8099999999999996</c:v>
                </c:pt>
                <c:pt idx="1">
                  <c:v>-3.17</c:v>
                </c:pt>
                <c:pt idx="2">
                  <c:v>-2.5</c:v>
                </c:pt>
                <c:pt idx="3">
                  <c:v>-1.59</c:v>
                </c:pt>
                <c:pt idx="4">
                  <c:v>-0.98</c:v>
                </c:pt>
                <c:pt idx="5">
                  <c:v>-0.33000000000000007</c:v>
                </c:pt>
                <c:pt idx="6">
                  <c:v>-0.15000000000000002</c:v>
                </c:pt>
                <c:pt idx="7">
                  <c:v>0.14000000000000001</c:v>
                </c:pt>
                <c:pt idx="8">
                  <c:v>0.56000000000000005</c:v>
                </c:pt>
                <c:pt idx="9">
                  <c:v>0.82000000000000006</c:v>
                </c:pt>
                <c:pt idx="10">
                  <c:v>1.3</c:v>
                </c:pt>
                <c:pt idx="11">
                  <c:v>1.78</c:v>
                </c:pt>
                <c:pt idx="12">
                  <c:v>2.09</c:v>
                </c:pt>
                <c:pt idx="13">
                  <c:v>2.44</c:v>
                </c:pt>
                <c:pt idx="14">
                  <c:v>2.84</c:v>
                </c:pt>
                <c:pt idx="15">
                  <c:v>3.15</c:v>
                </c:pt>
                <c:pt idx="16">
                  <c:v>3.7</c:v>
                </c:pt>
                <c:pt idx="17">
                  <c:v>4.0999999999999996</c:v>
                </c:pt>
                <c:pt idx="18">
                  <c:v>4.04</c:v>
                </c:pt>
                <c:pt idx="19">
                  <c:v>4.59</c:v>
                </c:pt>
                <c:pt idx="20">
                  <c:v>5.05</c:v>
                </c:pt>
                <c:pt idx="21">
                  <c:v>5.55</c:v>
                </c:pt>
                <c:pt idx="22">
                  <c:v>6.1499999999999995</c:v>
                </c:pt>
                <c:pt idx="23">
                  <c:v>6.72</c:v>
                </c:pt>
                <c:pt idx="24">
                  <c:v>7.56</c:v>
                </c:pt>
                <c:pt idx="25">
                  <c:v>7.78</c:v>
                </c:pt>
              </c:numCache>
            </c:numRef>
          </c:yVal>
        </c:ser>
        <c:dLbls/>
        <c:axId val="81482496"/>
        <c:axId val="81484800"/>
      </c:scatterChart>
      <c:valAx>
        <c:axId val="81482496"/>
        <c:scaling>
          <c:orientation val="minMax"/>
          <c:max val="8"/>
          <c:min val="-6"/>
        </c:scaling>
        <c:axPos val="b"/>
        <c:majorGridlines>
          <c:spPr>
            <a:ln w="2018">
              <a:solidFill>
                <a:srgbClr val="FFFFFF"/>
              </a:solidFill>
              <a:prstDash val="solid"/>
            </a:ln>
          </c:spPr>
        </c:majorGridlines>
        <c:minorGridlines>
          <c:spPr>
            <a:ln w="2018">
              <a:solidFill>
                <a:srgbClr val="C0C0C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763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Horizontal Distance (ft.)</a:t>
                </a:r>
              </a:p>
            </c:rich>
          </c:tx>
          <c:layout>
            <c:manualLayout>
              <c:xMode val="edge"/>
              <c:yMode val="edge"/>
              <c:x val="0.46"/>
              <c:y val="0.94248366013071883"/>
            </c:manualLayout>
          </c:layout>
          <c:spPr>
            <a:solidFill>
              <a:srgbClr val="FFFFFF"/>
            </a:solidFill>
            <a:ln w="16147">
              <a:noFill/>
            </a:ln>
          </c:spPr>
        </c:title>
        <c:numFmt formatCode="General" sourceLinked="1"/>
        <c:tickLblPos val="nextTo"/>
        <c:spPr>
          <a:ln w="2018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763" b="0" i="0" u="none" strike="noStrike" baseline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1484800"/>
        <c:crossesAt val="-6"/>
        <c:crossBetween val="midCat"/>
      </c:valAx>
      <c:valAx>
        <c:axId val="81484800"/>
        <c:scaling>
          <c:orientation val="minMax"/>
        </c:scaling>
        <c:axPos val="l"/>
        <c:majorGridlines>
          <c:spPr>
            <a:ln w="2018">
              <a:solidFill>
                <a:srgbClr val="FFFFFF"/>
              </a:solidFill>
              <a:prstDash val="solid"/>
            </a:ln>
          </c:spPr>
        </c:majorGridlines>
        <c:minorGridlines>
          <c:spPr>
            <a:ln w="2018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763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Bank Height (ft.)</a:t>
                </a:r>
              </a:p>
            </c:rich>
          </c:tx>
          <c:layout>
            <c:manualLayout>
              <c:xMode val="edge"/>
              <c:yMode val="edge"/>
              <c:x val="0.29272727272727278"/>
              <c:y val="0.42352941176470593"/>
            </c:manualLayout>
          </c:layout>
          <c:spPr>
            <a:noFill/>
            <a:ln w="2018">
              <a:solidFill>
                <a:srgbClr val="FFFFFF"/>
              </a:solidFill>
              <a:prstDash val="solid"/>
            </a:ln>
          </c:spPr>
        </c:title>
        <c:numFmt formatCode="General" sourceLinked="1"/>
        <c:tickLblPos val="nextTo"/>
        <c:spPr>
          <a:ln w="2018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763" b="0" i="0" u="none" strike="noStrike" baseline="0">
                <a:solidFill>
                  <a:srgbClr val="FFFFCC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1482496"/>
        <c:crossesAt val="-6"/>
        <c:crossBetween val="midCat"/>
        <c:minorUnit val="1"/>
      </c:valAx>
      <c:spPr>
        <a:noFill/>
        <a:ln w="8074">
          <a:solidFill>
            <a:srgbClr val="808080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76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</a:defRPr>
            </a:lvl1pPr>
          </a:lstStyle>
          <a:p>
            <a:fld id="{C8266764-69BC-4256-A623-93005E0210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701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>
                <a:latin typeface="Arial" charset="0"/>
              </a:defRPr>
            </a:lvl1pPr>
          </a:lstStyle>
          <a:p>
            <a:fld id="{BFF9C10D-C870-4908-A5D3-FECE37C43D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89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EAE7-8309-4405-83A5-3D912AD52C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92E3-6FAD-422F-8396-B90CE61FB8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8D6E-0EA9-498D-9E76-94F6F372F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5BAB6-44B6-4CD6-B562-5E359FBB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48BF7-5757-4877-8089-C23A7C3A3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B1C21-7CE9-492A-8732-E8FAB7AD3C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D00E-04EC-4E94-A2C6-5BFF165A9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B3FA-AA7F-42FF-814C-08412B82DB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A579B8-1C5A-483D-BE49-2C4AB09DFC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3D24-A38E-4888-B574-0E040D5CB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3650-EAD0-4721-B79B-A3924B854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0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54F0516-82AE-4886-8133-6F0995EDB4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485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BBB060-85A3-44B3-8775-B73487AEF2B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formica@watershedconservation.org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73038"/>
            <a:ext cx="8686800" cy="13811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West Fork White River </a:t>
            </a:r>
            <a:br>
              <a:rPr lang="en-US" sz="4400" dirty="0"/>
            </a:br>
            <a:r>
              <a:rPr lang="en-US" sz="4400" dirty="0"/>
              <a:t>Stream Restoration </a:t>
            </a:r>
            <a:r>
              <a:rPr lang="en-US" sz="4400" dirty="0" smtClean="0"/>
              <a:t>Project </a:t>
            </a:r>
            <a:r>
              <a:rPr lang="en-US" sz="4400" b="1" dirty="0" smtClean="0"/>
              <a:t>Update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381000" y="5510213"/>
            <a:ext cx="8404226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Watershed Conservation Resource Center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Arkansas Game and </a:t>
            </a:r>
            <a:r>
              <a:rPr lang="en-US" dirty="0" smtClean="0"/>
              <a:t>Fish Commission, Beaver </a:t>
            </a:r>
            <a:r>
              <a:rPr lang="en-US" dirty="0"/>
              <a:t>Water District, Northwest Arkansas Land Trust, </a:t>
            </a:r>
            <a:r>
              <a:rPr lang="en-US" dirty="0" smtClean="0"/>
              <a:t>Arkansas </a:t>
            </a:r>
            <a:r>
              <a:rPr lang="en-US" dirty="0"/>
              <a:t>Natural Resources Commission, Environmental Protection </a:t>
            </a:r>
            <a:r>
              <a:rPr lang="en-US" dirty="0" smtClean="0"/>
              <a:t>Agency</a:t>
            </a:r>
            <a:endParaRPr lang="en-US" dirty="0"/>
          </a:p>
        </p:txBody>
      </p:sp>
      <p:pic>
        <p:nvPicPr>
          <p:cNvPr id="58379" name="Picture 11" descr="IMG_1318"/>
          <p:cNvPicPr>
            <a:picLocks noChangeAspect="1" noChangeArrowheads="1"/>
          </p:cNvPicPr>
          <p:nvPr/>
        </p:nvPicPr>
        <p:blipFill>
          <a:blip r:embed="rId2" cstate="print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825" y="1319069"/>
            <a:ext cx="2741613" cy="205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381" name="Picture 13" descr="IMG_0232_cr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62194"/>
            <a:ext cx="2741613" cy="197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383" name="Picture 15" descr="IMG_225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5963" y="1288906"/>
            <a:ext cx="5529262" cy="414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3724"/>
            <a:ext cx="8229600" cy="70907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Project Goal 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764380" y="1056409"/>
            <a:ext cx="7615237" cy="113188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bg1">
                    <a:alpha val="60001"/>
                  </a:schemeClr>
                </a:solidFill>
              </a14:hiddenFill>
            </a:ext>
          </a:extLst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dirty="0"/>
              <a:t>Demonstrate an rural stream restoration using a natural channel design approach</a:t>
            </a:r>
          </a:p>
        </p:txBody>
      </p:sp>
      <p:pic>
        <p:nvPicPr>
          <p:cNvPr id="207878" name="Picture 6" descr="IMG_13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387" y="2051861"/>
            <a:ext cx="7769225" cy="43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30567" y="31706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Partners</a:t>
            </a:r>
          </a:p>
        </p:txBody>
      </p:sp>
      <p:sp>
        <p:nvSpPr>
          <p:cNvPr id="204804" name="Rectangle 4"/>
          <p:cNvSpPr>
            <a:spLocks noGrp="1" noChangeArrowheads="1"/>
          </p:cNvSpPr>
          <p:nvPr>
            <p:ph idx="1"/>
          </p:nvPr>
        </p:nvSpPr>
        <p:spPr>
          <a:xfrm>
            <a:off x="152257" y="1790123"/>
            <a:ext cx="5037281" cy="4278168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Arkansas Game and Fish Commission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Beaver </a:t>
            </a:r>
            <a:r>
              <a:rPr lang="en-US" dirty="0"/>
              <a:t>Water District</a:t>
            </a:r>
          </a:p>
          <a:p>
            <a:pPr>
              <a:lnSpc>
                <a:spcPct val="90000"/>
              </a:lnSpc>
            </a:pPr>
            <a:r>
              <a:rPr lang="en-US" dirty="0"/>
              <a:t>Northwest Arkansas Land Trust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Elk River Construction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Arkansas Natural Resources Commission</a:t>
            </a:r>
          </a:p>
          <a:p>
            <a:pPr>
              <a:lnSpc>
                <a:spcPct val="90000"/>
              </a:lnSpc>
            </a:pPr>
            <a:r>
              <a:rPr lang="en-US" dirty="0"/>
              <a:t>US EPA, Region VI</a:t>
            </a:r>
          </a:p>
          <a:p>
            <a:pPr>
              <a:lnSpc>
                <a:spcPct val="90000"/>
              </a:lnSpc>
            </a:pPr>
            <a:r>
              <a:rPr lang="en-US" dirty="0"/>
              <a:t>Watershed Conservation Resource Center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b="1" dirty="0"/>
          </a:p>
        </p:txBody>
      </p:sp>
      <p:pic>
        <p:nvPicPr>
          <p:cNvPr id="8194" name="Picture 2" descr="G:\West Fork Restoration\Photos\2010-06-16\IMG_31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006" r="16710"/>
          <a:stretch/>
        </p:blipFill>
        <p:spPr bwMode="auto">
          <a:xfrm>
            <a:off x="5175681" y="684556"/>
            <a:ext cx="375144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4128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Project Objectives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263524" y="1678998"/>
            <a:ext cx="4662488" cy="4114800"/>
          </a:xfrm>
        </p:spPr>
        <p:txBody>
          <a:bodyPr>
            <a:noAutofit/>
          </a:bodyPr>
          <a:lstStyle/>
          <a:p>
            <a:r>
              <a:rPr lang="en-US" sz="2400" dirty="0"/>
              <a:t>Utilize reference or stable stream reaches to assist in restoration design</a:t>
            </a:r>
          </a:p>
          <a:p>
            <a:r>
              <a:rPr lang="en-US" sz="2400" dirty="0"/>
              <a:t>Reduce streambank erosion</a:t>
            </a:r>
          </a:p>
          <a:p>
            <a:r>
              <a:rPr lang="en-US" sz="2400" dirty="0"/>
              <a:t>Quantify sediment reduction</a:t>
            </a:r>
          </a:p>
          <a:p>
            <a:r>
              <a:rPr lang="en-US" sz="2400" dirty="0"/>
              <a:t>Improve aquatic habitat</a:t>
            </a:r>
          </a:p>
          <a:p>
            <a:r>
              <a:rPr lang="en-US" sz="2400" dirty="0"/>
              <a:t>Increase pollutant removal potential</a:t>
            </a:r>
          </a:p>
          <a:p>
            <a:r>
              <a:rPr lang="en-US" sz="2400" dirty="0"/>
              <a:t>Improve local ecology</a:t>
            </a:r>
          </a:p>
          <a:p>
            <a:r>
              <a:rPr lang="en-US" sz="2400" dirty="0"/>
              <a:t>Transfer technology</a:t>
            </a:r>
          </a:p>
        </p:txBody>
      </p:sp>
      <p:pic>
        <p:nvPicPr>
          <p:cNvPr id="7172" name="Picture 4" descr="G:\West Fork Restoration\Photos\2010-06-03\IMG_35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39" r="23411"/>
          <a:stretch/>
        </p:blipFill>
        <p:spPr bwMode="auto">
          <a:xfrm>
            <a:off x="4645387" y="460055"/>
            <a:ext cx="4338815" cy="581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49236" y="80442"/>
            <a:ext cx="8229600" cy="69773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WFWR near Brentwood, AR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1" name="Rectangle 5"/>
          <p:cNvSpPr>
            <a:spLocks noGrp="1" noChangeArrowheads="1"/>
          </p:cNvSpPr>
          <p:nvPr>
            <p:ph idx="1"/>
          </p:nvPr>
        </p:nvSpPr>
        <p:spPr>
          <a:xfrm>
            <a:off x="278104" y="749144"/>
            <a:ext cx="4721225" cy="3259137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Drainage Area 18 mi</a:t>
            </a:r>
            <a:r>
              <a:rPr lang="en-US" sz="2400" baseline="30000" dirty="0"/>
              <a:t>2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Rural Watershed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Forest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Pasture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~</a:t>
            </a:r>
            <a:r>
              <a:rPr lang="en-US" sz="2400" dirty="0" smtClean="0"/>
              <a:t>1,800</a:t>
            </a:r>
            <a:r>
              <a:rPr lang="en-US" sz="2400" dirty="0"/>
              <a:t>’ of Stream Channel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Rosgen</a:t>
            </a:r>
            <a:r>
              <a:rPr lang="en-US" sz="2400" dirty="0"/>
              <a:t> </a:t>
            </a:r>
            <a:r>
              <a:rPr lang="en-US" sz="2400" dirty="0" smtClean="0"/>
              <a:t>C4/1-Type </a:t>
            </a:r>
            <a:r>
              <a:rPr lang="en-US" sz="2400" dirty="0"/>
              <a:t>Stream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3 Landowners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132100" name="Picture 4" descr="site_24_local_9_16_20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963" y="1174750"/>
            <a:ext cx="4241800" cy="54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beaver__lake_for_audubon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074" y="3476625"/>
            <a:ext cx="4144962" cy="318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425"/>
            <a:ext cx="8229600" cy="1050925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Monitoring</a:t>
            </a:r>
            <a:b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Streambank Erosion Analysis</a:t>
            </a:r>
          </a:p>
        </p:txBody>
      </p:sp>
      <p:graphicFrame>
        <p:nvGraphicFramePr>
          <p:cNvPr id="2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5016500" y="1651000"/>
          <a:ext cx="3302000" cy="208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4149" name="Picture 5" descr="site_24_toe_pi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9" t="1381" r="1766" b="1780"/>
          <a:stretch/>
        </p:blipFill>
        <p:spPr bwMode="auto">
          <a:xfrm>
            <a:off x="4664363" y="1356873"/>
            <a:ext cx="3906981" cy="50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75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51" t="2141" r="43338" b="1981"/>
          <a:stretch>
            <a:fillRect/>
          </a:stretch>
        </p:blipFill>
        <p:spPr bwMode="auto">
          <a:xfrm>
            <a:off x="526470" y="1468001"/>
            <a:ext cx="3739141" cy="461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4176" name="Text Box 32"/>
          <p:cNvSpPr txBox="1">
            <a:spLocks noChangeArrowheads="1"/>
          </p:cNvSpPr>
          <p:nvPr/>
        </p:nvSpPr>
        <p:spPr bwMode="auto">
          <a:xfrm>
            <a:off x="526472" y="6261101"/>
            <a:ext cx="340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Average </a:t>
            </a:r>
            <a:r>
              <a:rPr lang="el-GR" b="1" dirty="0"/>
              <a:t>Δ</a:t>
            </a:r>
            <a:r>
              <a:rPr lang="en-US" b="1" dirty="0"/>
              <a:t>H = 1.72’ (Toe Pin #1)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30212" y="347663"/>
            <a:ext cx="8229600" cy="1050925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Pre-Restoration Site Monitoring</a:t>
            </a:r>
            <a:b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Streambank Erosion </a:t>
            </a: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Analysis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9245" name="Text Box 285"/>
          <p:cNvSpPr txBox="1">
            <a:spLocks noChangeArrowheads="1"/>
          </p:cNvSpPr>
          <p:nvPr/>
        </p:nvSpPr>
        <p:spPr bwMode="auto">
          <a:xfrm>
            <a:off x="2209800" y="1530639"/>
            <a:ext cx="4670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Estimated vs. Measured Erosion Rates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2548" y="5680181"/>
            <a:ext cx="7426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were only 22 hours where </a:t>
            </a:r>
            <a:r>
              <a:rPr lang="en-US" dirty="0" err="1" smtClean="0"/>
              <a:t>bankfull</a:t>
            </a:r>
            <a:r>
              <a:rPr lang="en-US" dirty="0" smtClean="0"/>
              <a:t> discharge or greater occurred at the WFWR gage station during the monitoring period.  The average number of hours per year at the gage is approximately 48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548" y="1897352"/>
            <a:ext cx="7424928" cy="376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68036" y="103725"/>
            <a:ext cx="8229600" cy="75525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Restoration Design</a:t>
            </a:r>
          </a:p>
        </p:txBody>
      </p:sp>
      <p:pic>
        <p:nvPicPr>
          <p:cNvPr id="154632" name="Picture 8" descr="IMG_10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288" y="3976688"/>
            <a:ext cx="3608387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4633" name="Picture 9" descr="IMG_08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3" y="1095375"/>
            <a:ext cx="3656012" cy="274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Matthew A. Van Eps\My Documents\base_plan_asbuilt_july20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5" t="1134" r="1369" b="1269"/>
          <a:stretch/>
        </p:blipFill>
        <p:spPr bwMode="auto">
          <a:xfrm>
            <a:off x="4572000" y="1095375"/>
            <a:ext cx="4313633" cy="558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83415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Stream Restoration Design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436418" y="1353993"/>
            <a:ext cx="5072063" cy="54006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Detailed Data Evaluation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Topographic Survey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Geomorphologic Analysis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Hydrology Analysis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40 Step Engineering Process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Dimension, Pattern. Profile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Flow Capacity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Sediment Transport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Bankfull Discharge: 725 cfs</a:t>
            </a:r>
            <a:endParaRPr lang="en-US" sz="2400" baseline="30000" dirty="0"/>
          </a:p>
          <a:p>
            <a:pPr>
              <a:lnSpc>
                <a:spcPct val="80000"/>
              </a:lnSpc>
            </a:pPr>
            <a:r>
              <a:rPr lang="en-US" sz="2400" dirty="0"/>
              <a:t>Design Cross Section: 135 ft</a:t>
            </a:r>
            <a:r>
              <a:rPr lang="en-US" sz="2400" baseline="30000" dirty="0"/>
              <a:t>2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Bankfull Slope: 0.0064 </a:t>
            </a:r>
            <a:r>
              <a:rPr lang="en-US" sz="2400" dirty="0" err="1"/>
              <a:t>ft</a:t>
            </a:r>
            <a:r>
              <a:rPr lang="en-US" sz="2400" dirty="0"/>
              <a:t>/</a:t>
            </a:r>
            <a:r>
              <a:rPr lang="en-US" sz="2400" dirty="0" err="1"/>
              <a:t>ft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Bankfull Shear: 0.84 </a:t>
            </a:r>
            <a:r>
              <a:rPr lang="en-US" sz="2400" dirty="0" err="1"/>
              <a:t>lb</a:t>
            </a:r>
            <a:r>
              <a:rPr lang="en-US" sz="2400" dirty="0"/>
              <a:t>/ft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pic>
        <p:nvPicPr>
          <p:cNvPr id="11571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1275" y="1095375"/>
            <a:ext cx="3881438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20" name="Picture 8" descr="brentwood_layo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19" t="29951" r="12939" b="27950"/>
          <a:stretch>
            <a:fillRect/>
          </a:stretch>
        </p:blipFill>
        <p:spPr bwMode="auto">
          <a:xfrm>
            <a:off x="5151438" y="3648075"/>
            <a:ext cx="3817937" cy="264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4488"/>
            <a:ext cx="8229600" cy="7644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Stream </a:t>
            </a:r>
            <a:r>
              <a:rPr lang="en-US" sz="4400" dirty="0"/>
              <a:t>Restoration</a:t>
            </a:r>
            <a:r>
              <a:rPr lang="en-US" dirty="0"/>
              <a:t> Design</a:t>
            </a:r>
          </a:p>
        </p:txBody>
      </p:sp>
      <p:pic>
        <p:nvPicPr>
          <p:cNvPr id="171015" name="Picture 7" descr="brentwood_lay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10" t="19180" r="20386" b="18768"/>
          <a:stretch>
            <a:fillRect/>
          </a:stretch>
        </p:blipFill>
        <p:spPr bwMode="auto">
          <a:xfrm>
            <a:off x="4003675" y="1095375"/>
            <a:ext cx="5006975" cy="55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282575" y="2571750"/>
            <a:ext cx="3565525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Eliminate Tight Meander Bend Radii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Avoid Old Growth Riparian Areas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Maintain Stream Length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400">
                <a:latin typeface="Garamond" pitchFamily="18" charset="0"/>
              </a:rPr>
              <a:t>Create Wetlands</a:t>
            </a:r>
          </a:p>
        </p:txBody>
      </p:sp>
      <p:sp>
        <p:nvSpPr>
          <p:cNvPr id="171018" name="Freeform 10"/>
          <p:cNvSpPr>
            <a:spLocks/>
          </p:cNvSpPr>
          <p:nvPr/>
        </p:nvSpPr>
        <p:spPr bwMode="auto">
          <a:xfrm>
            <a:off x="5197475" y="1185863"/>
            <a:ext cx="2254250" cy="5287962"/>
          </a:xfrm>
          <a:custGeom>
            <a:avLst/>
            <a:gdLst>
              <a:gd name="T0" fmla="*/ 0 w 1420"/>
              <a:gd name="T1" fmla="*/ 3331 h 3331"/>
              <a:gd name="T2" fmla="*/ 239 w 1420"/>
              <a:gd name="T3" fmla="*/ 3108 h 3331"/>
              <a:gd name="T4" fmla="*/ 450 w 1420"/>
              <a:gd name="T5" fmla="*/ 2954 h 3331"/>
              <a:gd name="T6" fmla="*/ 678 w 1420"/>
              <a:gd name="T7" fmla="*/ 2755 h 3331"/>
              <a:gd name="T8" fmla="*/ 826 w 1420"/>
              <a:gd name="T9" fmla="*/ 2595 h 3331"/>
              <a:gd name="T10" fmla="*/ 1020 w 1420"/>
              <a:gd name="T11" fmla="*/ 2373 h 3331"/>
              <a:gd name="T12" fmla="*/ 1134 w 1420"/>
              <a:gd name="T13" fmla="*/ 2173 h 3331"/>
              <a:gd name="T14" fmla="*/ 1191 w 1420"/>
              <a:gd name="T15" fmla="*/ 2008 h 3331"/>
              <a:gd name="T16" fmla="*/ 1300 w 1420"/>
              <a:gd name="T17" fmla="*/ 1808 h 3331"/>
              <a:gd name="T18" fmla="*/ 1402 w 1420"/>
              <a:gd name="T19" fmla="*/ 1591 h 3331"/>
              <a:gd name="T20" fmla="*/ 1408 w 1420"/>
              <a:gd name="T21" fmla="*/ 1363 h 3331"/>
              <a:gd name="T22" fmla="*/ 1397 w 1420"/>
              <a:gd name="T23" fmla="*/ 1226 h 3331"/>
              <a:gd name="T24" fmla="*/ 1368 w 1420"/>
              <a:gd name="T25" fmla="*/ 1095 h 3331"/>
              <a:gd name="T26" fmla="*/ 1328 w 1420"/>
              <a:gd name="T27" fmla="*/ 992 h 3331"/>
              <a:gd name="T28" fmla="*/ 1203 w 1420"/>
              <a:gd name="T29" fmla="*/ 890 h 3331"/>
              <a:gd name="T30" fmla="*/ 1146 w 1420"/>
              <a:gd name="T31" fmla="*/ 844 h 3331"/>
              <a:gd name="T32" fmla="*/ 1112 w 1420"/>
              <a:gd name="T33" fmla="*/ 833 h 3331"/>
              <a:gd name="T34" fmla="*/ 1043 w 1420"/>
              <a:gd name="T35" fmla="*/ 816 h 3331"/>
              <a:gd name="T36" fmla="*/ 969 w 1420"/>
              <a:gd name="T37" fmla="*/ 838 h 3331"/>
              <a:gd name="T38" fmla="*/ 872 w 1420"/>
              <a:gd name="T39" fmla="*/ 913 h 3331"/>
              <a:gd name="T40" fmla="*/ 752 w 1420"/>
              <a:gd name="T41" fmla="*/ 1044 h 3331"/>
              <a:gd name="T42" fmla="*/ 678 w 1420"/>
              <a:gd name="T43" fmla="*/ 1146 h 3331"/>
              <a:gd name="T44" fmla="*/ 633 w 1420"/>
              <a:gd name="T45" fmla="*/ 1181 h 3331"/>
              <a:gd name="T46" fmla="*/ 558 w 1420"/>
              <a:gd name="T47" fmla="*/ 1181 h 3331"/>
              <a:gd name="T48" fmla="*/ 467 w 1420"/>
              <a:gd name="T49" fmla="*/ 1158 h 3331"/>
              <a:gd name="T50" fmla="*/ 342 w 1420"/>
              <a:gd name="T51" fmla="*/ 1112 h 3331"/>
              <a:gd name="T52" fmla="*/ 290 w 1420"/>
              <a:gd name="T53" fmla="*/ 1067 h 3331"/>
              <a:gd name="T54" fmla="*/ 239 w 1420"/>
              <a:gd name="T55" fmla="*/ 1004 h 3331"/>
              <a:gd name="T56" fmla="*/ 199 w 1420"/>
              <a:gd name="T57" fmla="*/ 924 h 3331"/>
              <a:gd name="T58" fmla="*/ 188 w 1420"/>
              <a:gd name="T59" fmla="*/ 793 h 3331"/>
              <a:gd name="T60" fmla="*/ 222 w 1420"/>
              <a:gd name="T61" fmla="*/ 645 h 3331"/>
              <a:gd name="T62" fmla="*/ 256 w 1420"/>
              <a:gd name="T63" fmla="*/ 485 h 3331"/>
              <a:gd name="T64" fmla="*/ 296 w 1420"/>
              <a:gd name="T65" fmla="*/ 348 h 3331"/>
              <a:gd name="T66" fmla="*/ 364 w 1420"/>
              <a:gd name="T67" fmla="*/ 171 h 3331"/>
              <a:gd name="T68" fmla="*/ 410 w 1420"/>
              <a:gd name="T69" fmla="*/ 0 h 3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0" h="3331">
                <a:moveTo>
                  <a:pt x="0" y="3331"/>
                </a:moveTo>
                <a:cubicBezTo>
                  <a:pt x="82" y="3251"/>
                  <a:pt x="164" y="3171"/>
                  <a:pt x="239" y="3108"/>
                </a:cubicBezTo>
                <a:cubicBezTo>
                  <a:pt x="314" y="3045"/>
                  <a:pt x="377" y="3013"/>
                  <a:pt x="450" y="2954"/>
                </a:cubicBezTo>
                <a:cubicBezTo>
                  <a:pt x="523" y="2895"/>
                  <a:pt x="615" y="2815"/>
                  <a:pt x="678" y="2755"/>
                </a:cubicBezTo>
                <a:cubicBezTo>
                  <a:pt x="741" y="2695"/>
                  <a:pt x="769" y="2659"/>
                  <a:pt x="826" y="2595"/>
                </a:cubicBezTo>
                <a:cubicBezTo>
                  <a:pt x="883" y="2531"/>
                  <a:pt x="969" y="2443"/>
                  <a:pt x="1020" y="2373"/>
                </a:cubicBezTo>
                <a:cubicBezTo>
                  <a:pt x="1071" y="2303"/>
                  <a:pt x="1106" y="2234"/>
                  <a:pt x="1134" y="2173"/>
                </a:cubicBezTo>
                <a:cubicBezTo>
                  <a:pt x="1162" y="2112"/>
                  <a:pt x="1163" y="2069"/>
                  <a:pt x="1191" y="2008"/>
                </a:cubicBezTo>
                <a:cubicBezTo>
                  <a:pt x="1219" y="1947"/>
                  <a:pt x="1265" y="1877"/>
                  <a:pt x="1300" y="1808"/>
                </a:cubicBezTo>
                <a:cubicBezTo>
                  <a:pt x="1335" y="1739"/>
                  <a:pt x="1384" y="1665"/>
                  <a:pt x="1402" y="1591"/>
                </a:cubicBezTo>
                <a:cubicBezTo>
                  <a:pt x="1420" y="1517"/>
                  <a:pt x="1409" y="1424"/>
                  <a:pt x="1408" y="1363"/>
                </a:cubicBezTo>
                <a:cubicBezTo>
                  <a:pt x="1407" y="1302"/>
                  <a:pt x="1404" y="1271"/>
                  <a:pt x="1397" y="1226"/>
                </a:cubicBezTo>
                <a:cubicBezTo>
                  <a:pt x="1390" y="1181"/>
                  <a:pt x="1380" y="1134"/>
                  <a:pt x="1368" y="1095"/>
                </a:cubicBezTo>
                <a:cubicBezTo>
                  <a:pt x="1356" y="1056"/>
                  <a:pt x="1356" y="1026"/>
                  <a:pt x="1328" y="992"/>
                </a:cubicBezTo>
                <a:cubicBezTo>
                  <a:pt x="1300" y="958"/>
                  <a:pt x="1233" y="915"/>
                  <a:pt x="1203" y="890"/>
                </a:cubicBezTo>
                <a:cubicBezTo>
                  <a:pt x="1173" y="865"/>
                  <a:pt x="1161" y="853"/>
                  <a:pt x="1146" y="844"/>
                </a:cubicBezTo>
                <a:cubicBezTo>
                  <a:pt x="1131" y="835"/>
                  <a:pt x="1129" y="838"/>
                  <a:pt x="1112" y="833"/>
                </a:cubicBezTo>
                <a:cubicBezTo>
                  <a:pt x="1095" y="828"/>
                  <a:pt x="1067" y="815"/>
                  <a:pt x="1043" y="816"/>
                </a:cubicBezTo>
                <a:cubicBezTo>
                  <a:pt x="1019" y="817"/>
                  <a:pt x="998" y="822"/>
                  <a:pt x="969" y="838"/>
                </a:cubicBezTo>
                <a:cubicBezTo>
                  <a:pt x="940" y="854"/>
                  <a:pt x="908" y="879"/>
                  <a:pt x="872" y="913"/>
                </a:cubicBezTo>
                <a:cubicBezTo>
                  <a:pt x="836" y="947"/>
                  <a:pt x="784" y="1005"/>
                  <a:pt x="752" y="1044"/>
                </a:cubicBezTo>
                <a:cubicBezTo>
                  <a:pt x="720" y="1083"/>
                  <a:pt x="698" y="1123"/>
                  <a:pt x="678" y="1146"/>
                </a:cubicBezTo>
                <a:cubicBezTo>
                  <a:pt x="658" y="1169"/>
                  <a:pt x="653" y="1175"/>
                  <a:pt x="633" y="1181"/>
                </a:cubicBezTo>
                <a:cubicBezTo>
                  <a:pt x="613" y="1187"/>
                  <a:pt x="586" y="1185"/>
                  <a:pt x="558" y="1181"/>
                </a:cubicBezTo>
                <a:cubicBezTo>
                  <a:pt x="530" y="1177"/>
                  <a:pt x="503" y="1169"/>
                  <a:pt x="467" y="1158"/>
                </a:cubicBezTo>
                <a:cubicBezTo>
                  <a:pt x="431" y="1147"/>
                  <a:pt x="371" y="1127"/>
                  <a:pt x="342" y="1112"/>
                </a:cubicBezTo>
                <a:cubicBezTo>
                  <a:pt x="313" y="1097"/>
                  <a:pt x="307" y="1085"/>
                  <a:pt x="290" y="1067"/>
                </a:cubicBezTo>
                <a:cubicBezTo>
                  <a:pt x="273" y="1049"/>
                  <a:pt x="254" y="1028"/>
                  <a:pt x="239" y="1004"/>
                </a:cubicBezTo>
                <a:cubicBezTo>
                  <a:pt x="224" y="980"/>
                  <a:pt x="207" y="959"/>
                  <a:pt x="199" y="924"/>
                </a:cubicBezTo>
                <a:cubicBezTo>
                  <a:pt x="191" y="889"/>
                  <a:pt x="184" y="839"/>
                  <a:pt x="188" y="793"/>
                </a:cubicBezTo>
                <a:cubicBezTo>
                  <a:pt x="192" y="747"/>
                  <a:pt x="211" y="696"/>
                  <a:pt x="222" y="645"/>
                </a:cubicBezTo>
                <a:cubicBezTo>
                  <a:pt x="233" y="594"/>
                  <a:pt x="244" y="534"/>
                  <a:pt x="256" y="485"/>
                </a:cubicBezTo>
                <a:cubicBezTo>
                  <a:pt x="268" y="436"/>
                  <a:pt x="278" y="400"/>
                  <a:pt x="296" y="348"/>
                </a:cubicBezTo>
                <a:cubicBezTo>
                  <a:pt x="314" y="296"/>
                  <a:pt x="345" y="229"/>
                  <a:pt x="364" y="171"/>
                </a:cubicBezTo>
                <a:cubicBezTo>
                  <a:pt x="383" y="113"/>
                  <a:pt x="396" y="56"/>
                  <a:pt x="410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2" name="Freeform 14"/>
          <p:cNvSpPr>
            <a:spLocks/>
          </p:cNvSpPr>
          <p:nvPr/>
        </p:nvSpPr>
        <p:spPr bwMode="auto">
          <a:xfrm>
            <a:off x="5187950" y="1195388"/>
            <a:ext cx="1951038" cy="5232400"/>
          </a:xfrm>
          <a:custGeom>
            <a:avLst/>
            <a:gdLst>
              <a:gd name="T0" fmla="*/ 0 w 1229"/>
              <a:gd name="T1" fmla="*/ 3296 h 3296"/>
              <a:gd name="T2" fmla="*/ 217 w 1229"/>
              <a:gd name="T3" fmla="*/ 3108 h 3296"/>
              <a:gd name="T4" fmla="*/ 456 w 1229"/>
              <a:gd name="T5" fmla="*/ 2965 h 3296"/>
              <a:gd name="T6" fmla="*/ 616 w 1229"/>
              <a:gd name="T7" fmla="*/ 2891 h 3296"/>
              <a:gd name="T8" fmla="*/ 770 w 1229"/>
              <a:gd name="T9" fmla="*/ 2800 h 3296"/>
              <a:gd name="T10" fmla="*/ 895 w 1229"/>
              <a:gd name="T11" fmla="*/ 2737 h 3296"/>
              <a:gd name="T12" fmla="*/ 1021 w 1229"/>
              <a:gd name="T13" fmla="*/ 2652 h 3296"/>
              <a:gd name="T14" fmla="*/ 1112 w 1229"/>
              <a:gd name="T15" fmla="*/ 2555 h 3296"/>
              <a:gd name="T16" fmla="*/ 1175 w 1229"/>
              <a:gd name="T17" fmla="*/ 2412 h 3296"/>
              <a:gd name="T18" fmla="*/ 1215 w 1229"/>
              <a:gd name="T19" fmla="*/ 2264 h 3296"/>
              <a:gd name="T20" fmla="*/ 1220 w 1229"/>
              <a:gd name="T21" fmla="*/ 2093 h 3296"/>
              <a:gd name="T22" fmla="*/ 1158 w 1229"/>
              <a:gd name="T23" fmla="*/ 1922 h 3296"/>
              <a:gd name="T24" fmla="*/ 1026 w 1229"/>
              <a:gd name="T25" fmla="*/ 1751 h 3296"/>
              <a:gd name="T26" fmla="*/ 821 w 1229"/>
              <a:gd name="T27" fmla="*/ 1614 h 3296"/>
              <a:gd name="T28" fmla="*/ 673 w 1229"/>
              <a:gd name="T29" fmla="*/ 1528 h 3296"/>
              <a:gd name="T30" fmla="*/ 564 w 1229"/>
              <a:gd name="T31" fmla="*/ 1454 h 3296"/>
              <a:gd name="T32" fmla="*/ 433 w 1229"/>
              <a:gd name="T33" fmla="*/ 1346 h 3296"/>
              <a:gd name="T34" fmla="*/ 331 w 1229"/>
              <a:gd name="T35" fmla="*/ 1169 h 3296"/>
              <a:gd name="T36" fmla="*/ 268 w 1229"/>
              <a:gd name="T37" fmla="*/ 941 h 3296"/>
              <a:gd name="T38" fmla="*/ 256 w 1229"/>
              <a:gd name="T39" fmla="*/ 724 h 3296"/>
              <a:gd name="T40" fmla="*/ 291 w 1229"/>
              <a:gd name="T41" fmla="*/ 536 h 3296"/>
              <a:gd name="T42" fmla="*/ 388 w 1229"/>
              <a:gd name="T43" fmla="*/ 0 h 3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29" h="3296">
                <a:moveTo>
                  <a:pt x="0" y="3296"/>
                </a:moveTo>
                <a:cubicBezTo>
                  <a:pt x="70" y="3229"/>
                  <a:pt x="141" y="3163"/>
                  <a:pt x="217" y="3108"/>
                </a:cubicBezTo>
                <a:cubicBezTo>
                  <a:pt x="293" y="3053"/>
                  <a:pt x="390" y="3001"/>
                  <a:pt x="456" y="2965"/>
                </a:cubicBezTo>
                <a:cubicBezTo>
                  <a:pt x="522" y="2929"/>
                  <a:pt x="564" y="2918"/>
                  <a:pt x="616" y="2891"/>
                </a:cubicBezTo>
                <a:cubicBezTo>
                  <a:pt x="668" y="2864"/>
                  <a:pt x="724" y="2826"/>
                  <a:pt x="770" y="2800"/>
                </a:cubicBezTo>
                <a:cubicBezTo>
                  <a:pt x="816" y="2774"/>
                  <a:pt x="853" y="2762"/>
                  <a:pt x="895" y="2737"/>
                </a:cubicBezTo>
                <a:cubicBezTo>
                  <a:pt x="937" y="2712"/>
                  <a:pt x="985" y="2682"/>
                  <a:pt x="1021" y="2652"/>
                </a:cubicBezTo>
                <a:cubicBezTo>
                  <a:pt x="1057" y="2622"/>
                  <a:pt x="1086" y="2595"/>
                  <a:pt x="1112" y="2555"/>
                </a:cubicBezTo>
                <a:cubicBezTo>
                  <a:pt x="1138" y="2515"/>
                  <a:pt x="1158" y="2460"/>
                  <a:pt x="1175" y="2412"/>
                </a:cubicBezTo>
                <a:cubicBezTo>
                  <a:pt x="1192" y="2364"/>
                  <a:pt x="1208" y="2317"/>
                  <a:pt x="1215" y="2264"/>
                </a:cubicBezTo>
                <a:cubicBezTo>
                  <a:pt x="1222" y="2211"/>
                  <a:pt x="1229" y="2150"/>
                  <a:pt x="1220" y="2093"/>
                </a:cubicBezTo>
                <a:cubicBezTo>
                  <a:pt x="1211" y="2036"/>
                  <a:pt x="1190" y="1979"/>
                  <a:pt x="1158" y="1922"/>
                </a:cubicBezTo>
                <a:cubicBezTo>
                  <a:pt x="1126" y="1865"/>
                  <a:pt x="1082" y="1802"/>
                  <a:pt x="1026" y="1751"/>
                </a:cubicBezTo>
                <a:cubicBezTo>
                  <a:pt x="970" y="1700"/>
                  <a:pt x="880" y="1651"/>
                  <a:pt x="821" y="1614"/>
                </a:cubicBezTo>
                <a:cubicBezTo>
                  <a:pt x="762" y="1577"/>
                  <a:pt x="716" y="1555"/>
                  <a:pt x="673" y="1528"/>
                </a:cubicBezTo>
                <a:cubicBezTo>
                  <a:pt x="630" y="1501"/>
                  <a:pt x="604" y="1484"/>
                  <a:pt x="564" y="1454"/>
                </a:cubicBezTo>
                <a:cubicBezTo>
                  <a:pt x="524" y="1424"/>
                  <a:pt x="472" y="1393"/>
                  <a:pt x="433" y="1346"/>
                </a:cubicBezTo>
                <a:cubicBezTo>
                  <a:pt x="394" y="1299"/>
                  <a:pt x="358" y="1236"/>
                  <a:pt x="331" y="1169"/>
                </a:cubicBezTo>
                <a:cubicBezTo>
                  <a:pt x="304" y="1102"/>
                  <a:pt x="280" y="1015"/>
                  <a:pt x="268" y="941"/>
                </a:cubicBezTo>
                <a:cubicBezTo>
                  <a:pt x="256" y="867"/>
                  <a:pt x="252" y="791"/>
                  <a:pt x="256" y="724"/>
                </a:cubicBezTo>
                <a:cubicBezTo>
                  <a:pt x="260" y="657"/>
                  <a:pt x="269" y="657"/>
                  <a:pt x="291" y="536"/>
                </a:cubicBezTo>
                <a:cubicBezTo>
                  <a:pt x="313" y="415"/>
                  <a:pt x="350" y="207"/>
                  <a:pt x="388" y="0"/>
                </a:cubicBezTo>
              </a:path>
            </a:pathLst>
          </a:custGeom>
          <a:noFill/>
          <a:ln w="508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024" name="Text Box 16"/>
          <p:cNvSpPr txBox="1">
            <a:spLocks noChangeArrowheads="1"/>
          </p:cNvSpPr>
          <p:nvPr/>
        </p:nvSpPr>
        <p:spPr bwMode="auto">
          <a:xfrm>
            <a:off x="3175" y="1368425"/>
            <a:ext cx="3721100" cy="73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latin typeface="Garamond" pitchFamily="18" charset="0"/>
              </a:rPr>
              <a:t>General Design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latin typeface="Garamond" pitchFamily="18" charset="0"/>
              </a:rPr>
              <a:t>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8" grpId="0" animBg="1"/>
      <p:bldP spid="171022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4488"/>
            <a:ext cx="8229600" cy="7644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Stream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Restoration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Design</a:t>
            </a:r>
          </a:p>
        </p:txBody>
      </p:sp>
      <p:pic>
        <p:nvPicPr>
          <p:cNvPr id="1026" name="Picture 2" descr="Z:\West Fork Restoration\Toe Pin Survey\post_construction_air_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3040" y="1149349"/>
            <a:ext cx="4114800" cy="532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West Fork Restoration\Toe Pin Survey\pre_construction_air_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28" y="1149349"/>
            <a:ext cx="4114800" cy="532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0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20073"/>
            <a:ext cx="8229600" cy="687244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Revegetation Plan</a:t>
            </a:r>
          </a:p>
        </p:txBody>
      </p:sp>
      <p:sp>
        <p:nvSpPr>
          <p:cNvPr id="118789" name="Rectangle 5"/>
          <p:cNvSpPr>
            <a:spLocks noGrp="1" noChangeArrowheads="1"/>
          </p:cNvSpPr>
          <p:nvPr>
            <p:ph idx="1"/>
          </p:nvPr>
        </p:nvSpPr>
        <p:spPr>
          <a:xfrm>
            <a:off x="287049" y="1220211"/>
            <a:ext cx="5845896" cy="51323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Critical Element of the Restoration Design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Provides Stability (high and moderate flows)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Habitat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Forage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Aesthetics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Reused on-site soil and plants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Purchased plants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Consult with local specialists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Several </a:t>
            </a:r>
            <a:r>
              <a:rPr lang="en-US" sz="2400" dirty="0" smtClean="0">
                <a:effectLst/>
              </a:rPr>
              <a:t>thousand </a:t>
            </a:r>
            <a:r>
              <a:rPr lang="en-US" sz="2400" dirty="0"/>
              <a:t>i</a:t>
            </a:r>
            <a:r>
              <a:rPr lang="en-US" sz="2400" dirty="0" smtClean="0">
                <a:effectLst/>
              </a:rPr>
              <a:t>ndividual </a:t>
            </a:r>
            <a:r>
              <a:rPr lang="en-US" sz="2400" dirty="0">
                <a:effectLst/>
              </a:rPr>
              <a:t>plants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Native Species by Sun/Water needs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Inland Sea Oats, Wetland Grass Mix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Button Bush, Spice Bush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ffectLst/>
              </a:rPr>
              <a:t>Alder, Witch Hazel, River Birch, Sycamore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effectLst/>
              </a:rPr>
              <a:t>Irrigation throughout </a:t>
            </a:r>
            <a:r>
              <a:rPr lang="en-US" sz="2400" dirty="0" smtClean="0">
                <a:effectLst/>
              </a:rPr>
              <a:t>1</a:t>
            </a:r>
            <a:r>
              <a:rPr lang="en-US" sz="2400" baseline="30000" dirty="0" smtClean="0">
                <a:effectLst/>
              </a:rPr>
              <a:t>st</a:t>
            </a:r>
            <a:r>
              <a:rPr lang="en-US" sz="2400" dirty="0" smtClean="0">
                <a:effectLst/>
              </a:rPr>
              <a:t> summer and during dry periods of 2</a:t>
            </a:r>
            <a:r>
              <a:rPr lang="en-US" sz="2400" baseline="30000" dirty="0" smtClean="0">
                <a:effectLst/>
              </a:rPr>
              <a:t>nd</a:t>
            </a:r>
            <a:r>
              <a:rPr lang="en-US" sz="2400" dirty="0" smtClean="0">
                <a:effectLst/>
              </a:rPr>
              <a:t> summer</a:t>
            </a:r>
            <a:endParaRPr lang="en-US" sz="2400" dirty="0">
              <a:effectLst/>
            </a:endParaRP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18796" name="Picture 12" descr="IMG_21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463" y="4665663"/>
            <a:ext cx="2741612" cy="18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Z:\West Fork Restoration\Photos\2010-08-27\indian gra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4875" y="939368"/>
            <a:ext cx="2743200" cy="365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48469" y="273731"/>
            <a:ext cx="8229600" cy="866094"/>
          </a:xfrm>
          <a:noFill/>
          <a:ln/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Site Photos</a:t>
            </a:r>
            <a:br>
              <a:rPr lang="en-US" sz="4000" dirty="0"/>
            </a:br>
            <a:r>
              <a:rPr lang="en-US" sz="4000" dirty="0"/>
              <a:t> Before Restoration (upstream)</a:t>
            </a:r>
          </a:p>
        </p:txBody>
      </p:sp>
      <p:pic>
        <p:nvPicPr>
          <p:cNvPr id="183300" name="Picture 4" descr="IMG_108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6463" y="1241425"/>
            <a:ext cx="7313612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6" name="Picture 4" descr="IMG_108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813" y="1155700"/>
            <a:ext cx="7313612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smtClean="0"/>
              <a:t>Site Photos</a:t>
            </a:r>
            <a:br>
              <a:rPr lang="en-US" sz="4000" smtClean="0"/>
            </a:br>
            <a:r>
              <a:rPr lang="en-US" sz="4000" smtClean="0"/>
              <a:t> Before Restoration (upstream)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8" name="Picture 4" descr="IMG_29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3288" y="1096963"/>
            <a:ext cx="731361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9" name="Picture 7" descr="IMG_16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925" y="1147763"/>
            <a:ext cx="7769225" cy="51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2" name="Picture 4" descr="IMG_106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875" y="1141413"/>
            <a:ext cx="7313613" cy="548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2" name="Picture 4" descr="IMG_29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050" y="1093788"/>
            <a:ext cx="731361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4" name="Picture 4" descr="IMG_0232_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4588"/>
            <a:ext cx="7313613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Before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48469" y="273731"/>
            <a:ext cx="8229600" cy="866094"/>
          </a:xfrm>
          <a:noFill/>
          <a:ln/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Site Photos</a:t>
            </a:r>
            <a:br>
              <a:rPr lang="en-US" sz="4000" dirty="0"/>
            </a:br>
            <a:r>
              <a:rPr lang="en-US" sz="4000" dirty="0"/>
              <a:t> </a:t>
            </a:r>
            <a:r>
              <a:rPr lang="en-US" sz="4000" dirty="0" smtClean="0"/>
              <a:t>After </a:t>
            </a:r>
            <a:r>
              <a:rPr lang="en-US" sz="4000" dirty="0"/>
              <a:t>Restoration (upstream)</a:t>
            </a:r>
          </a:p>
        </p:txBody>
      </p:sp>
      <p:pic>
        <p:nvPicPr>
          <p:cNvPr id="9219" name="Picture 3" descr="G:\West Fork Restoration\Photos\2009-10-08\IMG_22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1340" y="1259752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smtClean="0"/>
              <a:t>Site Photos</a:t>
            </a:r>
            <a:br>
              <a:rPr lang="en-US" sz="4000" smtClean="0"/>
            </a:br>
            <a:r>
              <a:rPr lang="en-US" sz="4000" smtClean="0"/>
              <a:t> After Restoration (upstream)</a:t>
            </a:r>
            <a:endParaRPr lang="en-US" sz="4000" dirty="0"/>
          </a:p>
        </p:txBody>
      </p:sp>
      <p:pic>
        <p:nvPicPr>
          <p:cNvPr id="8194" name="Picture 2" descr="G:\West Fork Restoration\Photos\2010-06-16\IMG_3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4446" y="1231606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smtClean="0"/>
              <a:t>Site Photos</a:t>
            </a:r>
            <a:br>
              <a:rPr lang="en-US" sz="4000" smtClean="0"/>
            </a:br>
            <a:r>
              <a:rPr lang="en-US" sz="4000" smtClean="0"/>
              <a:t> After Restoration (upstream)</a:t>
            </a:r>
            <a:endParaRPr lang="en-US" sz="4000" dirty="0"/>
          </a:p>
        </p:txBody>
      </p:sp>
      <p:pic>
        <p:nvPicPr>
          <p:cNvPr id="7170" name="Picture 2" descr="G:\West Fork Restoration\Photos\2010-06-16\IMG_31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669" y="1214012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04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1" name="Picture 3" descr="IMG_21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000" y="1146175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smtClean="0"/>
              <a:t>Site Photos</a:t>
            </a:r>
            <a:br>
              <a:rPr lang="en-US" sz="4000" smtClean="0"/>
            </a:br>
            <a:r>
              <a:rPr lang="en-US" sz="4000" smtClean="0"/>
              <a:t> After Restoration (upstream)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48469" y="273731"/>
            <a:ext cx="8229600" cy="866094"/>
          </a:xfrm>
          <a:noFill/>
          <a:ln/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Site Photos</a:t>
            </a:r>
            <a:br>
              <a:rPr lang="en-US" sz="4000" dirty="0"/>
            </a:br>
            <a:r>
              <a:rPr lang="en-US" sz="4000" dirty="0"/>
              <a:t> </a:t>
            </a:r>
            <a:r>
              <a:rPr lang="en-US" sz="4000" dirty="0" smtClean="0"/>
              <a:t>After </a:t>
            </a:r>
            <a:r>
              <a:rPr lang="en-US" sz="4000" dirty="0"/>
              <a:t>Restoration (upstream)</a:t>
            </a:r>
          </a:p>
        </p:txBody>
      </p:sp>
      <p:pic>
        <p:nvPicPr>
          <p:cNvPr id="9218" name="Picture 2" descr="G:\West Fork Restoration\Photos\2009-10-09\IMG_23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792" y="1222310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501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6" name="Picture 4" descr="IMG_22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20" name="Picture 4" descr="IMG_22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(mid-section)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(mid-section)</a:t>
            </a:r>
            <a:endParaRPr lang="en-US" sz="4000" dirty="0"/>
          </a:p>
        </p:txBody>
      </p:sp>
      <p:pic>
        <p:nvPicPr>
          <p:cNvPr id="4098" name="Picture 2" descr="G:\West Fork Restoration\Photos\2009-09-25\IMG_22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669" y="1208057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812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3" name="Picture 5" descr="IMG_24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(new channel)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Picture 3" descr="DSC003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813" y="1152525"/>
            <a:ext cx="7313612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8" name="Picture 4" descr="IMG_226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935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(downstream)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448469" y="273731"/>
            <a:ext cx="8229600" cy="866094"/>
          </a:xfrm>
          <a:prstGeom prst="rect">
            <a:avLst/>
          </a:prstGeom>
          <a:noFill/>
          <a:ln/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 smtClean="0"/>
              <a:t>Site Photos</a:t>
            </a:r>
            <a:br>
              <a:rPr lang="en-US" sz="4000" dirty="0" smtClean="0"/>
            </a:br>
            <a:r>
              <a:rPr lang="en-US" sz="4000" dirty="0" smtClean="0"/>
              <a:t> After Restoration (downstream)</a:t>
            </a:r>
            <a:endParaRPr lang="en-US" sz="4000" dirty="0"/>
          </a:p>
        </p:txBody>
      </p:sp>
      <p:pic>
        <p:nvPicPr>
          <p:cNvPr id="11266" name="Picture 2" descr="G:\West Fork Restoration\Photos\2010-06-16\IMG_31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669" y="1266716"/>
            <a:ext cx="7315200" cy="54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774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brentwood_lay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86" t="25385" r="8270" b="34459"/>
          <a:stretch>
            <a:fillRect/>
          </a:stretch>
        </p:blipFill>
        <p:spPr bwMode="auto">
          <a:xfrm>
            <a:off x="958850" y="1264095"/>
            <a:ext cx="722630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0947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530732" y="221187"/>
            <a:ext cx="8229600" cy="604436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 smtClean="0"/>
              <a:t>Oxbow Wetland Development</a:t>
            </a:r>
            <a:endParaRPr lang="en-US" sz="4000" dirty="0"/>
          </a:p>
        </p:txBody>
      </p:sp>
      <p:sp>
        <p:nvSpPr>
          <p:cNvPr id="210950" name="Freeform 6"/>
          <p:cNvSpPr>
            <a:spLocks/>
          </p:cNvSpPr>
          <p:nvPr/>
        </p:nvSpPr>
        <p:spPr bwMode="auto">
          <a:xfrm>
            <a:off x="2762249" y="2376843"/>
            <a:ext cx="2422525" cy="2036763"/>
          </a:xfrm>
          <a:custGeom>
            <a:avLst/>
            <a:gdLst>
              <a:gd name="T0" fmla="*/ 1063 w 1526"/>
              <a:gd name="T1" fmla="*/ 1093 h 1283"/>
              <a:gd name="T2" fmla="*/ 1069 w 1526"/>
              <a:gd name="T3" fmla="*/ 1069 h 1283"/>
              <a:gd name="T4" fmla="*/ 1075 w 1526"/>
              <a:gd name="T5" fmla="*/ 1033 h 1283"/>
              <a:gd name="T6" fmla="*/ 1051 w 1526"/>
              <a:gd name="T7" fmla="*/ 588 h 1283"/>
              <a:gd name="T8" fmla="*/ 873 w 1526"/>
              <a:gd name="T9" fmla="*/ 487 h 1283"/>
              <a:gd name="T10" fmla="*/ 410 w 1526"/>
              <a:gd name="T11" fmla="*/ 541 h 1283"/>
              <a:gd name="T12" fmla="*/ 190 w 1526"/>
              <a:gd name="T13" fmla="*/ 481 h 1283"/>
              <a:gd name="T14" fmla="*/ 0 w 1526"/>
              <a:gd name="T15" fmla="*/ 178 h 1283"/>
              <a:gd name="T16" fmla="*/ 154 w 1526"/>
              <a:gd name="T17" fmla="*/ 0 h 1283"/>
              <a:gd name="T18" fmla="*/ 564 w 1526"/>
              <a:gd name="T19" fmla="*/ 125 h 1283"/>
              <a:gd name="T20" fmla="*/ 956 w 1526"/>
              <a:gd name="T21" fmla="*/ 89 h 1283"/>
              <a:gd name="T22" fmla="*/ 1277 w 1526"/>
              <a:gd name="T23" fmla="*/ 178 h 1283"/>
              <a:gd name="T24" fmla="*/ 1443 w 1526"/>
              <a:gd name="T25" fmla="*/ 380 h 1283"/>
              <a:gd name="T26" fmla="*/ 1526 w 1526"/>
              <a:gd name="T27" fmla="*/ 677 h 1283"/>
              <a:gd name="T28" fmla="*/ 1455 w 1526"/>
              <a:gd name="T29" fmla="*/ 1063 h 1283"/>
              <a:gd name="T30" fmla="*/ 1265 w 1526"/>
              <a:gd name="T31" fmla="*/ 1283 h 1283"/>
              <a:gd name="T32" fmla="*/ 1104 w 1526"/>
              <a:gd name="T33" fmla="*/ 1170 h 1283"/>
              <a:gd name="T34" fmla="*/ 1063 w 1526"/>
              <a:gd name="T35" fmla="*/ 1093 h 1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26" h="1283">
                <a:moveTo>
                  <a:pt x="1063" y="1093"/>
                </a:moveTo>
                <a:cubicBezTo>
                  <a:pt x="1065" y="1085"/>
                  <a:pt x="1067" y="1077"/>
                  <a:pt x="1069" y="1069"/>
                </a:cubicBezTo>
                <a:cubicBezTo>
                  <a:pt x="1071" y="1057"/>
                  <a:pt x="1075" y="1033"/>
                  <a:pt x="1075" y="1033"/>
                </a:cubicBezTo>
                <a:lnTo>
                  <a:pt x="1051" y="588"/>
                </a:lnTo>
                <a:lnTo>
                  <a:pt x="873" y="487"/>
                </a:lnTo>
                <a:lnTo>
                  <a:pt x="410" y="541"/>
                </a:lnTo>
                <a:lnTo>
                  <a:pt x="190" y="481"/>
                </a:lnTo>
                <a:lnTo>
                  <a:pt x="0" y="178"/>
                </a:lnTo>
                <a:lnTo>
                  <a:pt x="154" y="0"/>
                </a:lnTo>
                <a:lnTo>
                  <a:pt x="564" y="125"/>
                </a:lnTo>
                <a:lnTo>
                  <a:pt x="956" y="89"/>
                </a:lnTo>
                <a:lnTo>
                  <a:pt x="1277" y="178"/>
                </a:lnTo>
                <a:lnTo>
                  <a:pt x="1443" y="380"/>
                </a:lnTo>
                <a:lnTo>
                  <a:pt x="1526" y="677"/>
                </a:lnTo>
                <a:lnTo>
                  <a:pt x="1455" y="1063"/>
                </a:lnTo>
                <a:lnTo>
                  <a:pt x="1265" y="1283"/>
                </a:lnTo>
                <a:lnTo>
                  <a:pt x="1104" y="1170"/>
                </a:lnTo>
                <a:cubicBezTo>
                  <a:pt x="1104" y="1170"/>
                  <a:pt x="1063" y="1093"/>
                  <a:pt x="1063" y="1093"/>
                </a:cubicBezTo>
                <a:close/>
              </a:path>
            </a:pathLst>
          </a:custGeom>
          <a:solidFill>
            <a:schemeClr val="folHlink">
              <a:alpha val="5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664855" y="975196"/>
            <a:ext cx="5943600" cy="5600065"/>
            <a:chOff x="1440" y="1606"/>
            <a:chExt cx="9360" cy="8819"/>
          </a:xfrm>
        </p:grpSpPr>
        <p:pic>
          <p:nvPicPr>
            <p:cNvPr id="6" name="Picture 5" descr="DSC0036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1375" b="34416"/>
            <a:stretch>
              <a:fillRect/>
            </a:stretch>
          </p:blipFill>
          <p:spPr bwMode="auto">
            <a:xfrm>
              <a:off x="1440" y="1606"/>
              <a:ext cx="9360" cy="3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IMG_385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9485"/>
            <a:stretch>
              <a:fillRect/>
            </a:stretch>
          </p:blipFill>
          <p:spPr bwMode="auto">
            <a:xfrm>
              <a:off x="1440" y="4785"/>
              <a:ext cx="9345" cy="5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517092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Site Photos: Constructed Wetlands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4" name="Picture 4" descr="IMG_23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6441" y="1053468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521855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Site Photos: Constructed Wetlands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5" name="Picture 3" descr="IMG_22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9849" y="1097857"/>
            <a:ext cx="7313612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521855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Site Photos: Constructed Wetlands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West Fork Restoration\Photos\2010-06-23\IMG_38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9055" y="1080102"/>
            <a:ext cx="7315200" cy="548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521855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Site Photos: Constructed Wetlands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0689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West Fork Restoration\Photos\2010-06-21\IMG_36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292" y="1092103"/>
            <a:ext cx="7315200" cy="548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521855" y="141288"/>
            <a:ext cx="8229600" cy="74647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</a:pPr>
            <a:r>
              <a:rPr lang="en-US" sz="4000" dirty="0" smtClean="0"/>
              <a:t>Site Photos: Constructed Wetlands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56222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013825" cy="83343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Post-Implementation Monitoring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990600" y="2563813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36418" y="1353993"/>
            <a:ext cx="5072063" cy="151349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400" dirty="0" smtClean="0"/>
              <a:t>Cross-Section Surveys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400" dirty="0" smtClean="0"/>
              <a:t>BEHI Inventory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400" dirty="0" smtClean="0"/>
              <a:t>Toe Pins</a:t>
            </a:r>
            <a:endParaRPr lang="en-US" sz="2400" dirty="0"/>
          </a:p>
        </p:txBody>
      </p:sp>
      <p:pic>
        <p:nvPicPr>
          <p:cNvPr id="1026" name="Picture 2" descr="G:\West Fork Restoration\Toe Pin Survey\post_construction_monitoring_new_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5072" y="981230"/>
            <a:ext cx="4359350" cy="564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West Fork Restoration\Toe Pin Survey\Photos\Toe Pins 2010\IMG_39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418" y="3166481"/>
            <a:ext cx="3657600" cy="27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013825" cy="83343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Cross-Section Surveys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990600" y="2563813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99524" y="924603"/>
            <a:ext cx="7721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Example of Cross-Section Monitoring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6" name="Picture 2" descr="G:\West Fork Restoration\As-Built\xs_compare\XSB_2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524" y="1598155"/>
            <a:ext cx="8229600" cy="509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4945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013825" cy="83343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Toe Pin Monitoring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990600" y="2563813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99524" y="782561"/>
            <a:ext cx="7721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Summary of Toe Pins Measurements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079" name="Picture 7" descr="G:\West Fork Restoration\Toe Pin Survey\Photos\Toe Pins 2010\IMG_39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5476"/>
            <a:ext cx="3657600" cy="27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:\West Fork Restoration\Toe Pin Survey\Photos\Toe Pins 2010\IMG_39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675" y="3867400"/>
            <a:ext cx="3657600" cy="27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89250" y="4669654"/>
            <a:ext cx="40926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Based on data from the WFWR Gage Station, there were 52 hours where </a:t>
            </a:r>
            <a:r>
              <a:rPr lang="en-US" dirty="0" err="1" smtClean="0"/>
              <a:t>bankfull</a:t>
            </a:r>
            <a:r>
              <a:rPr lang="en-US" dirty="0" smtClean="0"/>
              <a:t> discharge or greater occurred during the monitoring period.  The average number of hours at the WFWR gage is 48.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189" y="1375476"/>
            <a:ext cx="4544571" cy="238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5789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013825" cy="83343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Toe Pin Monitoring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990600" y="2563813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" y="869397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Comparison of Erosion for Before and After Implementation Monitoring 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MonitoringMonitoring</a:t>
            </a:r>
            <a:endParaRPr lang="en-US" sz="20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048" y="1269507"/>
            <a:ext cx="7584552" cy="55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446319" y="4722960"/>
            <a:ext cx="167788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Greatest Erosion Rate (After Implementation)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4591" y="1754145"/>
            <a:ext cx="167788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Greatest Erosion Rate (Before Implementation)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654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013825" cy="83343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WFWR Steam Restoration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990600" y="2563813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711200" y="871336"/>
            <a:ext cx="772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Estimated Annual Loads and Reductions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8498" y="3063101"/>
            <a:ext cx="8566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Based on hydrology during the pre-construction monitoring, the estimated load prior to restoration would be likely higher during average years and therefor total sediment load reductions would also be greater </a:t>
            </a:r>
          </a:p>
        </p:txBody>
      </p:sp>
      <p:pic>
        <p:nvPicPr>
          <p:cNvPr id="5123" name="Picture 3" descr="G:\West Fork Restoration\Photos\2010-04-15\IMG_29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648" b="29773"/>
          <a:stretch/>
        </p:blipFill>
        <p:spPr bwMode="auto">
          <a:xfrm>
            <a:off x="528222" y="3977553"/>
            <a:ext cx="8229600" cy="268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58" y="1450181"/>
            <a:ext cx="8973798" cy="156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963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7" name="Picture 5" descr="DSC00328_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738" y="1158875"/>
            <a:ext cx="8255000" cy="483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763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65138" y="104198"/>
            <a:ext cx="8229600" cy="7286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Project Benefits &amp; Success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439738" y="1149350"/>
            <a:ext cx="8255000" cy="4843463"/>
          </a:xfrm>
          <a:prstGeom prst="rect">
            <a:avLst/>
          </a:prstGeom>
          <a:solidFill>
            <a:schemeClr val="tx2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636" name="Rectangle 4"/>
          <p:cNvSpPr>
            <a:spLocks noGrp="1" noChangeArrowheads="1"/>
          </p:cNvSpPr>
          <p:nvPr>
            <p:ph idx="1"/>
          </p:nvPr>
        </p:nvSpPr>
        <p:spPr>
          <a:xfrm>
            <a:off x="431800" y="1158875"/>
            <a:ext cx="8262938" cy="4829175"/>
          </a:xfrm>
          <a:noFill/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Stabilized 1,800 feet of channel on WFWR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Reduced sediment by at least 1,880 tons/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yr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Reduced phosphorus by at least 638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lb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yr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Reduced nitrogen by at least 2,406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lb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yr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600" dirty="0" smtClean="0">
                <a:solidFill>
                  <a:schemeClr val="accent1">
                    <a:lumMod val="75000"/>
                  </a:schemeClr>
                </a:solidFill>
              </a:rPr>
              <a:t>Improved aquatic habitat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Improved riparian area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Established and enhanced native </a:t>
            </a:r>
            <a:r>
              <a:rPr lang="en-US" sz="2600" dirty="0" smtClean="0">
                <a:solidFill>
                  <a:schemeClr val="accent1">
                    <a:lumMod val="75000"/>
                  </a:schemeClr>
                </a:solidFill>
              </a:rPr>
              <a:t>vegetation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Created one acre of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stormwater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treatment wetlands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Stopped loss of property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Protected pasture land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Protected cemetery land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Eliminated accelerated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streambank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erosion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Provided self-maintaining low-water crossing for primary landowner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Secured one conservation easement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Improved the aesthetics and recreation value of the stream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sz="2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8" name="Picture 8" descr="DSC003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800" y="4002088"/>
            <a:ext cx="3656013" cy="274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9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6350"/>
            <a:ext cx="8229600" cy="114300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en-US" sz="3600" dirty="0"/>
              <a:t>Watershed Conservation Resource Center</a:t>
            </a:r>
            <a:br>
              <a:rPr lang="en-US" sz="3600" dirty="0"/>
            </a:br>
            <a:r>
              <a:rPr lang="en-US" sz="3600" dirty="0"/>
              <a:t>Thanks to Our Project Partners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>
          <a:xfrm>
            <a:off x="439738" y="1193800"/>
            <a:ext cx="4751387" cy="29686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Arkansas Natural Resources Commission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U.S EPA Region VI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Arkansas Game and Fish Commission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Beaver Water District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Northwest Arkansas Land Trust</a:t>
            </a:r>
          </a:p>
        </p:txBody>
      </p:sp>
      <p:sp>
        <p:nvSpPr>
          <p:cNvPr id="327684" name="Rectangle 4"/>
          <p:cNvSpPr>
            <a:spLocks noChangeArrowheads="1"/>
          </p:cNvSpPr>
          <p:nvPr/>
        </p:nvSpPr>
        <p:spPr bwMode="auto">
          <a:xfrm>
            <a:off x="4929188" y="4464050"/>
            <a:ext cx="4079875" cy="16906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Questions?</a:t>
            </a: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Matthew Van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Eps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PE</a:t>
            </a: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Watershed Conservation Resource Center</a:t>
            </a: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vaneps</a:t>
            </a: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/>
              </a:rPr>
              <a:t>@watershedconservation.org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(501) 352-7294</a:t>
            </a:r>
          </a:p>
        </p:txBody>
      </p:sp>
      <p:pic>
        <p:nvPicPr>
          <p:cNvPr id="10242" name="Picture 2" descr="G:\West Fork Restoration\Photos\2010-06-23\IMG_37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6539" y="1401809"/>
            <a:ext cx="3657600" cy="27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8000</TotalTime>
  <Words>658</Words>
  <Application>Microsoft Office PowerPoint</Application>
  <PresentationFormat>On-screen Show (4:3)</PresentationFormat>
  <Paragraphs>143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Flow</vt:lpstr>
      <vt:lpstr>West Fork White River  Stream Restoration Project Update </vt:lpstr>
      <vt:lpstr>Project Goal </vt:lpstr>
      <vt:lpstr>Project Partners</vt:lpstr>
      <vt:lpstr>Project Objectives</vt:lpstr>
      <vt:lpstr>WFWR near Brentwood, AR</vt:lpstr>
      <vt:lpstr>Pre-Restoration Site Monitoring Streambank Erosion Analysis</vt:lpstr>
      <vt:lpstr>Pre-Restoration Site Monitoring Streambank Erosion Analysis</vt:lpstr>
      <vt:lpstr>Restoration Design</vt:lpstr>
      <vt:lpstr>Stream Restoration Design</vt:lpstr>
      <vt:lpstr>Stream Restoration Design</vt:lpstr>
      <vt:lpstr>Stream Restoration Design</vt:lpstr>
      <vt:lpstr>Revegetation Plan</vt:lpstr>
      <vt:lpstr>Site Photos  Before Restoration (upstream)</vt:lpstr>
      <vt:lpstr>Slide 14</vt:lpstr>
      <vt:lpstr>Slide 15</vt:lpstr>
      <vt:lpstr>Slide 16</vt:lpstr>
      <vt:lpstr>Slide 17</vt:lpstr>
      <vt:lpstr>Slide 18</vt:lpstr>
      <vt:lpstr>Slide 19</vt:lpstr>
      <vt:lpstr>Site Photos  After Restoration (upstream)</vt:lpstr>
      <vt:lpstr>Slide 21</vt:lpstr>
      <vt:lpstr>Slide 22</vt:lpstr>
      <vt:lpstr>Slide 23</vt:lpstr>
      <vt:lpstr>Site Photos  After Restoration (upstream)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Oxbow Wetland Development</vt:lpstr>
      <vt:lpstr>Slide 33</vt:lpstr>
      <vt:lpstr>Slide 34</vt:lpstr>
      <vt:lpstr>Slide 35</vt:lpstr>
      <vt:lpstr>Slide 36</vt:lpstr>
      <vt:lpstr>Slide 37</vt:lpstr>
      <vt:lpstr>Post-Implementation Monitoring</vt:lpstr>
      <vt:lpstr>Cross-Section Surveys</vt:lpstr>
      <vt:lpstr>Toe Pin Monitoring</vt:lpstr>
      <vt:lpstr>Toe Pin Monitoring</vt:lpstr>
      <vt:lpstr>WFWR Steam Restoration</vt:lpstr>
      <vt:lpstr>Project Benefits &amp; Success</vt:lpstr>
      <vt:lpstr>Watershed Conservation Resource Center Thanks to Our Project Partners</vt:lpstr>
    </vt:vector>
  </TitlesOfParts>
  <Company>test system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 Eps</dc:creator>
  <cp:lastModifiedBy>UAEX</cp:lastModifiedBy>
  <cp:revision>149</cp:revision>
  <dcterms:created xsi:type="dcterms:W3CDTF">2006-01-31T17:42:38Z</dcterms:created>
  <dcterms:modified xsi:type="dcterms:W3CDTF">2010-10-04T20:33:42Z</dcterms:modified>
</cp:coreProperties>
</file>